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2"/>
  </p:notesMasterIdLst>
  <p:sldIdLst>
    <p:sldId id="256" r:id="rId2"/>
    <p:sldId id="308" r:id="rId3"/>
    <p:sldId id="309" r:id="rId4"/>
    <p:sldId id="310" r:id="rId5"/>
    <p:sldId id="312" r:id="rId6"/>
    <p:sldId id="316" r:id="rId7"/>
    <p:sldId id="317" r:id="rId8"/>
    <p:sldId id="314" r:id="rId9"/>
    <p:sldId id="348" r:id="rId10"/>
    <p:sldId id="345" r:id="rId11"/>
    <p:sldId id="346" r:id="rId12"/>
    <p:sldId id="347" r:id="rId13"/>
    <p:sldId id="319" r:id="rId14"/>
    <p:sldId id="320" r:id="rId15"/>
    <p:sldId id="322" r:id="rId16"/>
    <p:sldId id="358" r:id="rId17"/>
    <p:sldId id="353" r:id="rId18"/>
    <p:sldId id="354" r:id="rId19"/>
    <p:sldId id="324" r:id="rId20"/>
    <p:sldId id="330" r:id="rId21"/>
    <p:sldId id="326" r:id="rId22"/>
    <p:sldId id="334" r:id="rId23"/>
    <p:sldId id="327" r:id="rId24"/>
    <p:sldId id="329" r:id="rId25"/>
    <p:sldId id="328" r:id="rId26"/>
    <p:sldId id="355" r:id="rId27"/>
    <p:sldId id="343" r:id="rId28"/>
    <p:sldId id="341" r:id="rId29"/>
    <p:sldId id="342" r:id="rId30"/>
    <p:sldId id="352" r:id="rId31"/>
    <p:sldId id="359" r:id="rId32"/>
    <p:sldId id="356" r:id="rId33"/>
    <p:sldId id="357" r:id="rId34"/>
    <p:sldId id="350" r:id="rId35"/>
    <p:sldId id="337" r:id="rId36"/>
    <p:sldId id="351" r:id="rId37"/>
    <p:sldId id="349" r:id="rId38"/>
    <p:sldId id="344" r:id="rId39"/>
    <p:sldId id="335" r:id="rId40"/>
    <p:sldId id="338" r:id="rId41"/>
  </p:sldIdLst>
  <p:sldSz cx="9144000" cy="5143500" type="screen16x9"/>
  <p:notesSz cx="6858000" cy="9144000"/>
  <p:embeddedFontLst>
    <p:embeddedFont>
      <p:font typeface="Bahnschrift Light" panose="020B0502040204020203" pitchFamily="34" charset="0"/>
      <p:regular r:id="rId43"/>
    </p:embeddedFont>
    <p:embeddedFont>
      <p:font typeface="BioRhyme" panose="020B0604020202020204" charset="0"/>
      <p:regular r:id="rId44"/>
      <p:bold r:id="rId45"/>
    </p:embeddedFont>
    <p:embeddedFont>
      <p:font typeface="Calistoga" panose="020B0604020202020204" charset="0"/>
      <p:regular r:id="rId46"/>
    </p:embeddedFont>
    <p:embeddedFont>
      <p:font typeface="Cambria" panose="02040503050406030204" pitchFamily="18" charset="0"/>
      <p:regular r:id="rId47"/>
      <p:bold r:id="rId48"/>
      <p:italic r:id="rId49"/>
      <p:boldItalic r:id="rId50"/>
    </p:embeddedFont>
    <p:embeddedFont>
      <p:font typeface="Fredoka One" panose="020B0604020202020204" charset="0"/>
      <p:regular r:id="rId51"/>
    </p:embeddedFont>
    <p:embeddedFont>
      <p:font typeface="Lato" panose="020B0604020202020204"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
      <p:font typeface="Roboto Condensed Light" panose="02000000000000000000" pitchFamily="2" charset="0"/>
      <p:regular r:id="rId60"/>
      <p:italic r:id="rId61"/>
    </p:embeddedFont>
    <p:embeddedFont>
      <p:font typeface="Source Sans Pro" panose="020B050303040302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4" autoAdjust="0"/>
    <p:restoredTop sz="81481" autoAdjust="0"/>
  </p:normalViewPr>
  <p:slideViewPr>
    <p:cSldViewPr snapToGrid="0">
      <p:cViewPr varScale="1">
        <p:scale>
          <a:sx n="79" d="100"/>
          <a:sy n="79" d="100"/>
        </p:scale>
        <p:origin x="105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45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515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106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4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98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22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1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40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585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cc94e445e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cc94e445e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74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subTitle" idx="1"/>
          </p:nvPr>
        </p:nvSpPr>
        <p:spPr>
          <a:xfrm>
            <a:off x="1246225" y="3172532"/>
            <a:ext cx="2704800" cy="12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6" name="Google Shape;56;p5"/>
          <p:cNvSpPr txBox="1">
            <a:spLocks noGrp="1"/>
          </p:cNvSpPr>
          <p:nvPr>
            <p:ph type="subTitle" idx="2"/>
          </p:nvPr>
        </p:nvSpPr>
        <p:spPr>
          <a:xfrm>
            <a:off x="5193000" y="3172532"/>
            <a:ext cx="2704800" cy="12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7" name="Google Shape;57;p5"/>
          <p:cNvSpPr txBox="1">
            <a:spLocks noGrp="1"/>
          </p:cNvSpPr>
          <p:nvPr>
            <p:ph type="subTitle" idx="3"/>
          </p:nvPr>
        </p:nvSpPr>
        <p:spPr>
          <a:xfrm>
            <a:off x="1246225" y="2839675"/>
            <a:ext cx="2704800" cy="33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000"/>
              <a:buFont typeface="BioRhyme"/>
              <a:buNone/>
              <a:defRPr sz="2000">
                <a:solidFill>
                  <a:schemeClr val="lt2"/>
                </a:solidFill>
                <a:latin typeface="Calistoga"/>
                <a:ea typeface="Calistoga"/>
                <a:cs typeface="Calistoga"/>
                <a:sym typeface="Calistoga"/>
              </a:defRPr>
            </a:lvl1pPr>
            <a:lvl2pPr lvl="1"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2pPr>
            <a:lvl3pPr lvl="2"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3pPr>
            <a:lvl4pPr lvl="3"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4pPr>
            <a:lvl5pPr lvl="4"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5pPr>
            <a:lvl6pPr lvl="5"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6pPr>
            <a:lvl7pPr lvl="6"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7pPr>
            <a:lvl8pPr lvl="7"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8pPr>
            <a:lvl9pPr lvl="8"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9pPr>
          </a:lstStyle>
          <a:p>
            <a:endParaRPr/>
          </a:p>
        </p:txBody>
      </p:sp>
      <p:sp>
        <p:nvSpPr>
          <p:cNvPr id="58" name="Google Shape;58;p5"/>
          <p:cNvSpPr txBox="1">
            <a:spLocks noGrp="1"/>
          </p:cNvSpPr>
          <p:nvPr>
            <p:ph type="subTitle" idx="4"/>
          </p:nvPr>
        </p:nvSpPr>
        <p:spPr>
          <a:xfrm>
            <a:off x="5193000" y="2839675"/>
            <a:ext cx="2704800" cy="33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000"/>
              <a:buFont typeface="BioRhyme"/>
              <a:buNone/>
              <a:defRPr sz="2000">
                <a:solidFill>
                  <a:schemeClr val="lt2"/>
                </a:solidFill>
                <a:latin typeface="Calistoga"/>
                <a:ea typeface="Calistoga"/>
                <a:cs typeface="Calistoga"/>
                <a:sym typeface="Calistoga"/>
              </a:defRPr>
            </a:lvl1pPr>
            <a:lvl2pPr lvl="1"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2pPr>
            <a:lvl3pPr lvl="2"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3pPr>
            <a:lvl4pPr lvl="3"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4pPr>
            <a:lvl5pPr lvl="4"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5pPr>
            <a:lvl6pPr lvl="5"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6pPr>
            <a:lvl7pPr lvl="6"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7pPr>
            <a:lvl8pPr lvl="7"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8pPr>
            <a:lvl9pPr lvl="8"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9pPr>
          </a:lstStyle>
          <a:p>
            <a:endParaRPr/>
          </a:p>
        </p:txBody>
      </p:sp>
      <p:sp>
        <p:nvSpPr>
          <p:cNvPr id="59" name="Google Shape;59;p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 name="Google Shape;60;p5"/>
          <p:cNvGrpSpPr/>
          <p:nvPr/>
        </p:nvGrpSpPr>
        <p:grpSpPr>
          <a:xfrm>
            <a:off x="8430713" y="3865738"/>
            <a:ext cx="983963" cy="1065120"/>
            <a:chOff x="1721298" y="2228838"/>
            <a:chExt cx="622367" cy="673700"/>
          </a:xfrm>
        </p:grpSpPr>
        <p:sp>
          <p:nvSpPr>
            <p:cNvPr id="61" name="Google Shape;61;p5"/>
            <p:cNvSpPr/>
            <p:nvPr/>
          </p:nvSpPr>
          <p:spPr>
            <a:xfrm>
              <a:off x="1721298" y="2228838"/>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761448" y="2231866"/>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5"/>
          <p:cNvSpPr/>
          <p:nvPr/>
        </p:nvSpPr>
        <p:spPr>
          <a:xfrm rot="4469776">
            <a:off x="7509428" y="4278817"/>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2700000">
            <a:off x="-425117" y="-4966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5"/>
          <p:cNvGrpSpPr/>
          <p:nvPr/>
        </p:nvGrpSpPr>
        <p:grpSpPr>
          <a:xfrm>
            <a:off x="380438" y="4225350"/>
            <a:ext cx="542775" cy="606000"/>
            <a:chOff x="-5387675" y="628925"/>
            <a:chExt cx="542775" cy="606000"/>
          </a:xfrm>
        </p:grpSpPr>
        <p:sp>
          <p:nvSpPr>
            <p:cNvPr id="66" name="Google Shape;66;p5"/>
            <p:cNvSpPr/>
            <p:nvPr/>
          </p:nvSpPr>
          <p:spPr>
            <a:xfrm>
              <a:off x="-538767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0180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0180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5"/>
          <p:cNvSpPr/>
          <p:nvPr/>
        </p:nvSpPr>
        <p:spPr>
          <a:xfrm rot="810215">
            <a:off x="7351768" y="313881"/>
            <a:ext cx="1669682" cy="1247280"/>
          </a:xfrm>
          <a:custGeom>
            <a:avLst/>
            <a:gdLst/>
            <a:ahLst/>
            <a:cxnLst/>
            <a:rect l="l" t="t" r="r" b="b"/>
            <a:pathLst>
              <a:path w="13155" h="9827" fill="none" extrusionOk="0">
                <a:moveTo>
                  <a:pt x="0" y="4153"/>
                </a:moveTo>
                <a:cubicBezTo>
                  <a:pt x="3170" y="1"/>
                  <a:pt x="11253" y="1752"/>
                  <a:pt x="10777" y="5789"/>
                </a:cubicBezTo>
                <a:cubicBezTo>
                  <a:pt x="10302" y="9827"/>
                  <a:pt x="2378" y="951"/>
                  <a:pt x="13155" y="317"/>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1" r:id="rId11"/>
    <p:sldLayoutId id="2147483666" r:id="rId12"/>
    <p:sldLayoutId id="2147483668" r:id="rId13"/>
    <p:sldLayoutId id="2147483671" r:id="rId14"/>
    <p:sldLayoutId id="2147483673" r:id="rId15"/>
    <p:sldLayoutId id="2147483676" r:id="rId16"/>
    <p:sldLayoutId id="2147483679" r:id="rId17"/>
    <p:sldLayoutId id="2147483681" r:id="rId18"/>
    <p:sldLayoutId id="2147483684" r:id="rId1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5.jp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Midyear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a16="http://schemas.microsoft.com/office/drawing/2014/main" val="546422078"/>
                    </a:ext>
                  </a:extLst>
                </a:gridCol>
                <a:gridCol w="3161071">
                  <a:extLst>
                    <a:ext uri="{9D8B030D-6E8A-4147-A177-3AD203B41FA5}">
                      <a16:colId xmlns:a16="http://schemas.microsoft.com/office/drawing/2014/main"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703728882"/>
                  </a:ext>
                </a:extLst>
              </a:tr>
            </a:tbl>
          </a:graphicData>
        </a:graphic>
      </p:graphicFrame>
      <p:sp>
        <p:nvSpPr>
          <p:cNvPr id="55" name="Google Shape;449;p38">
            <a:extLst>
              <a:ext uri="{FF2B5EF4-FFF2-40B4-BE49-F238E27FC236}">
                <a16:creationId xmlns:a16="http://schemas.microsoft.com/office/drawing/2014/main"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a16="http://schemas.microsoft.com/office/drawing/2014/main"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a16="http://schemas.microsoft.com/office/drawing/2014/main"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a16="http://schemas.microsoft.com/office/drawing/2014/main"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a16="http://schemas.microsoft.com/office/drawing/2014/main"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a16="http://schemas.microsoft.com/office/drawing/2014/main"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a16="http://schemas.microsoft.com/office/drawing/2014/main"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a16="http://schemas.microsoft.com/office/drawing/2014/main"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Specification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a16="http://schemas.microsoft.com/office/drawing/2014/main"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a16="http://schemas.microsoft.com/office/drawing/2014/main"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normal users to add friends and family members in order to quicken the process of requesting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in case of an emergency.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xEl>
                                              <p:pRg st="10" end="10"/>
                                            </p:txEl>
                                          </p:spTgt>
                                        </p:tgtEl>
                                        <p:attrNameLst>
                                          <p:attrName>style.visibility</p:attrName>
                                        </p:attrNameLst>
                                      </p:cBhvr>
                                      <p:to>
                                        <p:strVal val="visible"/>
                                      </p:to>
                                    </p:set>
                                    <p:animEffect transition="in" filter="fade">
                                      <p:cBhvr>
                                        <p:cTn id="27"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a16="http://schemas.microsoft.com/office/drawing/2014/main" id="{8A18265E-7E39-4513-A1AD-4A8B4B026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a16="http://schemas.microsoft.com/office/drawing/2014/main" id="{76F15E54-C0D7-4689-AA28-C47A61D858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a16="http://schemas.microsoft.com/office/drawing/2014/main" id="{1F507CAD-E58A-48DA-8651-10CEAC0C91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a16="http://schemas.microsoft.com/office/drawing/2014/main" id="{96796466-A86C-405D-83C4-67D7D3312B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a16="http://schemas.microsoft.com/office/drawing/2014/main" id="{9A753508-5424-443B-9807-5ECE2E7878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5" y="3063369"/>
            <a:ext cx="2965466"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Tools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grpSp>
        <p:nvGrpSpPr>
          <p:cNvPr id="5" name="Google Shape;5174;p80"/>
          <p:cNvGrpSpPr/>
          <p:nvPr/>
        </p:nvGrpSpPr>
        <p:grpSpPr>
          <a:xfrm>
            <a:off x="4210050" y="785919"/>
            <a:ext cx="2819400" cy="2838450"/>
            <a:chOff x="5985650" y="2860025"/>
            <a:chExt cx="1396075" cy="1539775"/>
          </a:xfrm>
        </p:grpSpPr>
        <p:sp>
          <p:nvSpPr>
            <p:cNvPr id="6" name="Google Shape;5175;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76;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77;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78;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79;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80;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81;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2;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83;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4;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5;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86;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87;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88;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89;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90;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1;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92;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93;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94;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95;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96;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97;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98;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99;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00;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01;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02;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03;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04;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05;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06;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24259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a:t>It is an open source, cross-platform runtime environment for developing </a:t>
            </a:r>
            <a:r>
              <a:rPr lang="en-US" b="1" i="1" dirty="0"/>
              <a:t>server-side</a:t>
            </a:r>
            <a:r>
              <a:rPr lang="en-US" dirty="0"/>
              <a:t> and networking applications</a:t>
            </a:r>
          </a:p>
          <a:p>
            <a:pPr lvl="0"/>
            <a:endParaRPr lang="en-US" sz="1100" dirty="0"/>
          </a:p>
          <a:p>
            <a:pPr lvl="0"/>
            <a:r>
              <a:rPr lang="en-US" b="1" dirty="0"/>
              <a:t>Dart Programming Language:</a:t>
            </a:r>
            <a:r>
              <a:rPr lang="en-US" dirty="0"/>
              <a:t> Dart is a client-optimized programming language for apps on multiple platforms such as mobile, desktop, server, and web applications</a:t>
            </a:r>
          </a:p>
          <a:p>
            <a:pPr lvl="0"/>
            <a:endParaRPr lang="en-US" b="1" dirty="0"/>
          </a:p>
          <a:p>
            <a:pPr lvl="0"/>
            <a:r>
              <a:rPr lang="en-US" b="1" dirty="0"/>
              <a:t>Flutter:</a:t>
            </a:r>
            <a:r>
              <a:rPr lang="en-US" dirty="0"/>
              <a:t> It is a free and open-source mobile UI framework created by Google and released in May 2017. In a nutshell, it allows us to create a native mobile application with only one codebase. </a:t>
            </a:r>
            <a:endParaRPr lang="en-US" sz="1400" dirty="0"/>
          </a:p>
          <a:p>
            <a:pPr lvl="0"/>
            <a:endParaRPr lang="en-US" b="1" dirty="0"/>
          </a:p>
          <a:p>
            <a:pPr lvl="0"/>
            <a:r>
              <a:rPr lang="en-US" b="1" dirty="0"/>
              <a:t>Firebase: </a:t>
            </a:r>
            <a:r>
              <a:rPr lang="en-US" dirty="0"/>
              <a:t>It is a Backend-as-a-Service (</a:t>
            </a:r>
            <a:r>
              <a:rPr lang="en-US" dirty="0" err="1"/>
              <a:t>BaaS</a:t>
            </a:r>
            <a:r>
              <a:rPr lang="en-US" dirty="0"/>
              <a:t>) by Google that provides developers with a variety of tools and services to help them develop quality apps. Firebase is categorized as a NoSQL database program, which stores data in JSON-like documents. </a:t>
            </a:r>
          </a:p>
          <a:p>
            <a:pPr lvl="0"/>
            <a:endParaRPr lang="en-US" sz="1100" dirty="0"/>
          </a:p>
        </p:txBody>
      </p:sp>
    </p:spTree>
    <p:extLst>
      <p:ext uri="{BB962C8B-B14F-4D97-AF65-F5344CB8AC3E}">
        <p14:creationId xmlns:p14="http://schemas.microsoft.com/office/powerpoint/2010/main" val="1067596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6" end="6"/>
                                            </p:txEl>
                                          </p:spTgt>
                                        </p:tgtEl>
                                        <p:attrNameLst>
                                          <p:attrName>style.visibility</p:attrName>
                                        </p:attrNameLst>
                                      </p:cBhvr>
                                      <p:to>
                                        <p:strVal val="visible"/>
                                      </p:to>
                                    </p:set>
                                    <p:animEffect transition="in" filter="fade">
                                      <p:cBhvr>
                                        <p:cTn id="20"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Google Maps Platform:</a:t>
            </a:r>
            <a:r>
              <a:rPr lang="en-US" dirty="0"/>
              <a:t> It is a set of APIs and SDKs that allows developers to embed Google Maps into their mobile apps and web pages, or to retrieve data from Google Maps.</a:t>
            </a:r>
          </a:p>
          <a:p>
            <a:pPr lvl="0"/>
            <a:endParaRPr lang="en-US" sz="1100" dirty="0"/>
          </a:p>
          <a:p>
            <a:pPr lvl="0"/>
            <a:r>
              <a:rPr lang="en-US" b="1" dirty="0"/>
              <a:t>Agora Platform:</a:t>
            </a:r>
            <a:r>
              <a:rPr lang="en-US" dirty="0"/>
              <a:t> It is a platform as a service which enables a wide range of real-time engagement possibilities. It has voice and video calls SDK which lets you integrate high-quality, stutter-free interactive voice chat into your app.</a:t>
            </a:r>
          </a:p>
          <a:p>
            <a:pPr lvl="0"/>
            <a:endParaRPr lang="en-US" sz="1100" dirty="0"/>
          </a:p>
          <a:p>
            <a:pPr lvl="0"/>
            <a:r>
              <a:rPr lang="en-US" b="1" dirty="0"/>
              <a:t>Dialogflow:</a:t>
            </a:r>
            <a:r>
              <a:rPr lang="en-US" dirty="0"/>
              <a:t> It is 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endParaRPr lang="en-US" sz="1100" dirty="0"/>
          </a:p>
          <a:p>
            <a:pPr algn="just"/>
            <a:endParaRPr lang="en-US" sz="1400" dirty="0"/>
          </a:p>
        </p:txBody>
      </p:sp>
    </p:spTree>
    <p:extLst>
      <p:ext uri="{BB962C8B-B14F-4D97-AF65-F5344CB8AC3E}">
        <p14:creationId xmlns:p14="http://schemas.microsoft.com/office/powerpoint/2010/main" val="2627305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3">
                                            <p:txEl>
                                              <p:pRg st="2" end="2"/>
                                            </p:txEl>
                                          </p:spTgt>
                                        </p:tgtEl>
                                        <p:attrNameLst>
                                          <p:attrName>style.visibility</p:attrName>
                                        </p:attrNameLst>
                                      </p:cBhvr>
                                      <p:to>
                                        <p:strVal val="visible"/>
                                      </p:to>
                                    </p:set>
                                    <p:animEffect transition="in" filter="fade">
                                      <p:cBhvr>
                                        <p:cTn id="12" dur="500"/>
                                        <p:tgtEl>
                                          <p:spTgt spid="14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03">
                                            <p:txEl>
                                              <p:pRg st="4" end="4"/>
                                            </p:txEl>
                                          </p:spTgt>
                                        </p:tgtEl>
                                        <p:attrNameLst>
                                          <p:attrName>style.visibility</p:attrName>
                                        </p:attrNameLst>
                                      </p:cBhvr>
                                      <p:to>
                                        <p:strVal val="visible"/>
                                      </p:to>
                                    </p:set>
                                    <p:animEffect transition="in" filter="fade">
                                      <p:cBhvr>
                                        <p:cTn id="17"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pic>
        <p:nvPicPr>
          <p:cNvPr id="3" name="Picture 2">
            <a:extLst>
              <a:ext uri="{FF2B5EF4-FFF2-40B4-BE49-F238E27FC236}">
                <a16:creationId xmlns:a16="http://schemas.microsoft.com/office/drawing/2014/main"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a16="http://schemas.microsoft.com/office/drawing/2014/main"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a16="http://schemas.microsoft.com/office/drawing/2014/main"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1573937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1DE0C459-6C6F-4004-9FBB-B09CF90B21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184" y="891950"/>
            <a:ext cx="8359632" cy="4040488"/>
          </a:xfrm>
          <a:prstGeom prst="rect">
            <a:avLst/>
          </a:prstGeom>
        </p:spPr>
      </p:pic>
      <p:sp>
        <p:nvSpPr>
          <p:cNvPr id="4" name="Rectangle 3">
            <a:extLst>
              <a:ext uri="{FF2B5EF4-FFF2-40B4-BE49-F238E27FC236}">
                <a16:creationId xmlns:a16="http://schemas.microsoft.com/office/drawing/2014/main"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600830" y="117756"/>
            <a:ext cx="5205000" cy="1072730"/>
          </a:xfrm>
        </p:spPr>
        <p:txBody>
          <a:bodyPr/>
          <a:lstStyle/>
          <a:p>
            <a:pPr algn="l"/>
            <a:r>
              <a:rPr lang="en-US" dirty="0"/>
              <a:t>Class Diagram</a:t>
            </a:r>
          </a:p>
        </p:txBody>
      </p:sp>
      <p:sp>
        <p:nvSpPr>
          <p:cNvPr id="2" name="TextBox 1">
            <a:extLst>
              <a:ext uri="{FF2B5EF4-FFF2-40B4-BE49-F238E27FC236}">
                <a16:creationId xmlns:a16="http://schemas.microsoft.com/office/drawing/2014/main" id="{422D67B0-7FB6-491F-B053-202680F5A957}"/>
              </a:ext>
            </a:extLst>
          </p:cNvPr>
          <p:cNvSpPr txBox="1"/>
          <p:nvPr/>
        </p:nvSpPr>
        <p:spPr>
          <a:xfrm>
            <a:off x="5303043" y="2642560"/>
            <a:ext cx="2076451" cy="184666"/>
          </a:xfrm>
          <a:prstGeom prst="rect">
            <a:avLst/>
          </a:prstGeom>
          <a:noFill/>
        </p:spPr>
        <p:txBody>
          <a:bodyPr wrap="square" rtlCol="0">
            <a:spAutoFit/>
          </a:bodyPr>
          <a:lstStyle/>
          <a:p>
            <a:r>
              <a:rPr lang="en-US" sz="600" dirty="0">
                <a:latin typeface="Bahnschrift Light" panose="020B0502040204020203" pitchFamily="34" charset="0"/>
              </a:rPr>
              <a:t>Assume all models calling </a:t>
            </a:r>
            <a:r>
              <a:rPr lang="en-US" sz="600" dirty="0" err="1">
                <a:latin typeface="Bahnschrift Light" panose="020B0502040204020203" pitchFamily="34" charset="0"/>
              </a:rPr>
              <a:t>Firebase_Database</a:t>
            </a:r>
            <a:endParaRPr lang="en-US" sz="1100" dirty="0">
              <a:latin typeface="Bahnschrift Light" panose="020B0502040204020203" pitchFamily="34" charset="0"/>
            </a:endParaRP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391327-87FC-4499-8BF7-E422A924AE44}"/>
              </a:ext>
            </a:extLst>
          </p:cNvPr>
          <p:cNvPicPr>
            <a:picLocks noChangeAspect="1"/>
          </p:cNvPicPr>
          <p:nvPr/>
        </p:nvPicPr>
        <p:blipFill rotWithShape="1">
          <a:blip r:embed="rId2"/>
          <a:srcRect l="13275" t="12850" r="15418" b="10375"/>
          <a:stretch/>
        </p:blipFill>
        <p:spPr>
          <a:xfrm>
            <a:off x="3111037" y="0"/>
            <a:ext cx="6032963" cy="5099958"/>
          </a:xfrm>
          <a:prstGeom prst="rect">
            <a:avLst/>
          </a:prstGeom>
        </p:spPr>
      </p:pic>
    </p:spTree>
    <p:extLst>
      <p:ext uri="{BB962C8B-B14F-4D97-AF65-F5344CB8AC3E}">
        <p14:creationId xmlns:p14="http://schemas.microsoft.com/office/powerpoint/2010/main" val="33256800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1753020425"/>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a16="http://schemas.microsoft.com/office/drawing/2014/main" val="20000"/>
                    </a:ext>
                  </a:extLst>
                </a:gridCol>
                <a:gridCol w="5469728">
                  <a:extLst>
                    <a:ext uri="{9D8B030D-6E8A-4147-A177-3AD203B41FA5}">
                      <a16:colId xmlns:a16="http://schemas.microsoft.com/office/drawing/2014/main"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a:t>
                      </a:r>
                      <a:r>
                        <a:rPr lang="en-GB" sz="1000" dirty="0" err="1">
                          <a:solidFill>
                            <a:schemeClr val="lt2"/>
                          </a:solidFill>
                          <a:latin typeface="Open Sans"/>
                          <a:ea typeface="Open Sans"/>
                          <a:cs typeface="Open Sans"/>
                          <a:sym typeface="Open Sans"/>
                        </a:rPr>
                        <a:t>Monqez</a:t>
                      </a:r>
                      <a:r>
                        <a:rPr lang="en-GB" sz="1000" dirty="0">
                          <a:solidFill>
                            <a:schemeClr val="lt2"/>
                          </a:solidFill>
                          <a:latin typeface="Open Sans"/>
                          <a:ea typeface="Open Sans"/>
                          <a:cs typeface="Open Sans"/>
                          <a:sym typeface="Open Sans"/>
                        </a:rPr>
                        <a:t>).</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14199329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a16="http://schemas.microsoft.com/office/drawing/2014/main"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a16="http://schemas.microsoft.com/office/drawing/2014/main"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6" name="Picture 5"/>
          <p:cNvPicPr>
            <a:picLocks noChangeAspect="1"/>
          </p:cNvPicPr>
          <p:nvPr/>
        </p:nvPicPr>
        <p:blipFill>
          <a:blip>
            <a:extLst>
              <a:ext uri="{28A0092B-C50C-407E-A947-70E740481C1C}">
                <a14:useLocalDpi xmlns:a14="http://schemas.microsoft.com/office/drawing/2010/main" val="0"/>
              </a:ext>
            </a:extLst>
          </a:blip>
          <a:stretch>
            <a:fillRect/>
          </a:stretch>
        </p:blipFill>
        <p:spPr>
          <a:xfrm>
            <a:off x="4048125" y="2047875"/>
            <a:ext cx="1047750" cy="1047750"/>
          </a:xfrm>
          <a:prstGeom prst="rect">
            <a:avLst/>
          </a:prstGeom>
        </p:spPr>
      </p:pic>
    </p:spTree>
    <p:extLst>
      <p:ext uri="{BB962C8B-B14F-4D97-AF65-F5344CB8AC3E}">
        <p14:creationId xmlns:p14="http://schemas.microsoft.com/office/powerpoint/2010/main" val="3290398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13949"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06</a:t>
            </a:r>
            <a:endParaRPr dirty="0"/>
          </a:p>
        </p:txBody>
      </p:sp>
      <p:grpSp>
        <p:nvGrpSpPr>
          <p:cNvPr id="14" name="Google Shape;782;p51">
            <a:extLst>
              <a:ext uri="{FF2B5EF4-FFF2-40B4-BE49-F238E27FC236}">
                <a16:creationId xmlns:a16="http://schemas.microsoft.com/office/drawing/2014/main"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a16="http://schemas.microsoft.com/office/drawing/2014/main"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C764"/>
                </a:solidFill>
              </a:endParaRPr>
            </a:p>
          </p:txBody>
        </p:sp>
        <p:sp>
          <p:nvSpPr>
            <p:cNvPr id="16" name="Google Shape;784;p51">
              <a:extLst>
                <a:ext uri="{FF2B5EF4-FFF2-40B4-BE49-F238E27FC236}">
                  <a16:creationId xmlns:a16="http://schemas.microsoft.com/office/drawing/2014/main"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C764"/>
                </a:solidFill>
              </a:endParaRPr>
            </a:p>
          </p:txBody>
        </p:sp>
      </p:grpSp>
      <p:grpSp>
        <p:nvGrpSpPr>
          <p:cNvPr id="17" name="Google Shape;5971;p82">
            <a:extLst>
              <a:ext uri="{FF2B5EF4-FFF2-40B4-BE49-F238E27FC236}">
                <a16:creationId xmlns:a16="http://schemas.microsoft.com/office/drawing/2014/main"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a16="http://schemas.microsoft.com/office/drawing/2014/main"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7339"/>
                </a:solidFill>
              </a:endParaRPr>
            </a:p>
          </p:txBody>
        </p:sp>
        <p:sp>
          <p:nvSpPr>
            <p:cNvPr id="19" name="Google Shape;5973;p82">
              <a:extLst>
                <a:ext uri="{FF2B5EF4-FFF2-40B4-BE49-F238E27FC236}">
                  <a16:creationId xmlns:a16="http://schemas.microsoft.com/office/drawing/2014/main"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7339"/>
                </a:solidFill>
              </a:endParaRPr>
            </a:p>
          </p:txBody>
        </p:sp>
      </p:grpSp>
    </p:spTree>
    <p:extLst>
      <p:ext uri="{BB962C8B-B14F-4D97-AF65-F5344CB8AC3E}">
        <p14:creationId xmlns:p14="http://schemas.microsoft.com/office/powerpoint/2010/main" val="38739774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Brainstorming</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900" dirty="0">
                <a:solidFill>
                  <a:schemeClr val="dk2"/>
                </a:solidFill>
                <a:latin typeface="Calistoga"/>
                <a:ea typeface="Calistoga"/>
                <a:cs typeface="Calistoga"/>
                <a:sym typeface="Calistoga"/>
              </a:rPr>
              <a:t>SRS</a:t>
            </a:r>
            <a:endParaRPr sz="9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solidFill>
                  <a:schemeClr val="dk2"/>
                </a:solidFill>
                <a:latin typeface="Calistoga"/>
                <a:ea typeface="Calistoga"/>
                <a:cs typeface="Calistoga"/>
                <a:sym typeface="Calistoga"/>
              </a:rPr>
              <a:t>Sign in</a:t>
            </a:r>
            <a:endParaRPr sz="1200" dirty="0">
              <a:solidFill>
                <a:schemeClr val="dk2"/>
              </a:solidFill>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solidFill>
                  <a:schemeClr val="dk2"/>
                </a:solidFill>
                <a:latin typeface="Calistoga"/>
                <a:ea typeface="Calistoga"/>
                <a:cs typeface="Calistoga"/>
                <a:sym typeface="Calistoga"/>
              </a:rPr>
              <a:t>Sign up</a:t>
            </a:r>
            <a:endParaRPr sz="12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a16="http://schemas.microsoft.com/office/drawing/2014/main" id="{FCC69389-FE32-42E0-812C-22FF33C7167C}"/>
              </a:ext>
            </a:extLst>
          </p:cNvPr>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3</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Normal User Home Screen</a:t>
            </a:r>
            <a:endParaRPr sz="1000" dirty="0">
              <a:solidFill>
                <a:schemeClr val="dk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Admin User Home Screen</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4</a:t>
            </a:r>
          </a:p>
        </p:txBody>
      </p:sp>
      <p:sp>
        <p:nvSpPr>
          <p:cNvPr id="34" name="Google Shape;659;p47">
            <a:extLst>
              <a:ext uri="{FF2B5EF4-FFF2-40B4-BE49-F238E27FC236}">
                <a16:creationId xmlns:a16="http://schemas.microsoft.com/office/drawing/2014/main"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Helper User Home Screen</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October</a:t>
            </a:r>
            <a:endParaRPr dirty="0">
              <a:solidFill>
                <a:schemeClr val="lt2"/>
              </a:solidFill>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November</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December</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January</a:t>
            </a:r>
            <a:endParaRPr dirty="0">
              <a:solidFill>
                <a:schemeClr val="lt2"/>
              </a:solidFill>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9;p47">
            <a:extLst>
              <a:ext uri="{FF2B5EF4-FFF2-40B4-BE49-F238E27FC236}">
                <a16:creationId xmlns:a16="http://schemas.microsoft.com/office/drawing/2014/main"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9105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Documentation</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Deploy server on Heroku</a:t>
            </a:r>
            <a:endParaRPr sz="10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Finish </a:t>
            </a:r>
            <a:r>
              <a:rPr lang="en-GB" sz="1000" dirty="0" err="1">
                <a:solidFill>
                  <a:schemeClr val="dk2"/>
                </a:solidFill>
                <a:latin typeface="Calistoga"/>
                <a:ea typeface="Calistoga"/>
                <a:cs typeface="Calistoga"/>
                <a:sym typeface="Calistoga"/>
              </a:rPr>
              <a:t>Monqez</a:t>
            </a:r>
            <a:r>
              <a:rPr lang="en-GB" sz="1000" dirty="0">
                <a:solidFill>
                  <a:schemeClr val="dk2"/>
                </a:solidFill>
                <a:latin typeface="Calistoga"/>
                <a:ea typeface="Calistoga"/>
                <a:cs typeface="Calistoga"/>
                <a:sym typeface="Calistoga"/>
              </a:rPr>
              <a:t> Request</a:t>
            </a:r>
            <a:endParaRPr sz="10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7</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lvl="0" algn="r">
              <a:lnSpc>
                <a:spcPct val="115000"/>
              </a:lnSpc>
              <a:spcAft>
                <a:spcPts val="1600"/>
              </a:spcAft>
            </a:pPr>
            <a:r>
              <a:rPr lang="en-GB" sz="1000" dirty="0">
                <a:solidFill>
                  <a:schemeClr val="dk2"/>
                </a:solidFill>
                <a:latin typeface="Calistoga"/>
                <a:ea typeface="Calistoga"/>
                <a:cs typeface="Calistoga"/>
                <a:sym typeface="Calistoga"/>
              </a:rPr>
              <a:t>Voice Calls</a:t>
            </a:r>
            <a:endParaRPr sz="1000" dirty="0">
              <a:solidFill>
                <a:schemeClr val="dk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Video Calls</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8</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January</a:t>
            </a:r>
            <a:endParaRPr dirty="0">
              <a:solidFill>
                <a:schemeClr val="lt2"/>
              </a:solidFill>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February</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March</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April</a:t>
            </a:r>
            <a:endParaRPr dirty="0">
              <a:solidFill>
                <a:schemeClr val="lt2"/>
              </a:solidFill>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9;p47">
            <a:extLst>
              <a:ext uri="{FF2B5EF4-FFF2-40B4-BE49-F238E27FC236}">
                <a16:creationId xmlns:a16="http://schemas.microsoft.com/office/drawing/2014/main"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Instructions</a:t>
            </a:r>
          </a:p>
        </p:txBody>
      </p:sp>
      <p:sp>
        <p:nvSpPr>
          <p:cNvPr id="45" name="Google Shape;679;p47">
            <a:extLst>
              <a:ext uri="{FF2B5EF4-FFF2-40B4-BE49-F238E27FC236}">
                <a16:creationId xmlns:a16="http://schemas.microsoft.com/office/drawing/2014/main"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676;p47">
            <a:extLst>
              <a:ext uri="{FF2B5EF4-FFF2-40B4-BE49-F238E27FC236}">
                <a16:creationId xmlns:a16="http://schemas.microsoft.com/office/drawing/2014/main"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a16="http://schemas.microsoft.com/office/drawing/2014/main"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Ratings &amp; Complaints</a:t>
            </a:r>
          </a:p>
        </p:txBody>
      </p:sp>
      <p:sp>
        <p:nvSpPr>
          <p:cNvPr id="47" name="Google Shape;679;p47">
            <a:extLst>
              <a:ext uri="{FF2B5EF4-FFF2-40B4-BE49-F238E27FC236}">
                <a16:creationId xmlns:a16="http://schemas.microsoft.com/office/drawing/2014/main"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093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Background</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9</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One Time Request</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Chatbot</a:t>
            </a:r>
            <a:endParaRPr sz="10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10</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Testing</a:t>
            </a:r>
            <a:endParaRPr sz="10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3852042"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3737742"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1000" dirty="0">
                <a:solidFill>
                  <a:schemeClr val="dk2"/>
                </a:solidFill>
                <a:latin typeface="Calistoga"/>
                <a:ea typeface="Calistoga"/>
                <a:cs typeface="Calistoga"/>
                <a:sym typeface="Calistoga"/>
              </a:rPr>
              <a:t>Bug</a:t>
            </a:r>
            <a:r>
              <a:rPr lang="en-GB" dirty="0">
                <a:solidFill>
                  <a:schemeClr val="lt2"/>
                </a:solidFill>
                <a:latin typeface="Calistoga"/>
                <a:ea typeface="Calistoga"/>
                <a:cs typeface="Calistoga"/>
                <a:sym typeface="Calistoga"/>
              </a:rPr>
              <a:t> </a:t>
            </a:r>
            <a:r>
              <a:rPr lang="en-GB" sz="1000" dirty="0">
                <a:solidFill>
                  <a:schemeClr val="dk2"/>
                </a:solidFill>
                <a:latin typeface="Calistoga"/>
                <a:ea typeface="Calistoga"/>
                <a:cs typeface="Calistoga"/>
                <a:sym typeface="Calistoga"/>
              </a:rPr>
              <a:t>Fixes</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lvl="0" algn="r">
              <a:lnSpc>
                <a:spcPct val="115000"/>
              </a:lnSpc>
              <a:spcAft>
                <a:spcPts val="1600"/>
              </a:spcAft>
            </a:pPr>
            <a:r>
              <a:rPr lang="en-GB" dirty="0">
                <a:solidFill>
                  <a:schemeClr val="lt2"/>
                </a:solidFill>
                <a:latin typeface="Calistoga"/>
                <a:ea typeface="Calistoga"/>
                <a:cs typeface="Calistoga"/>
                <a:sym typeface="Calistoga"/>
              </a:rPr>
              <a:t>Sprint 11</a:t>
            </a:r>
            <a:endParaRPr dirty="0">
              <a:solidFill>
                <a:schemeClr val="lt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Finalize the Project</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1000" dirty="0">
                <a:solidFill>
                  <a:schemeClr val="dk2"/>
                </a:solidFill>
                <a:latin typeface="Calistoga"/>
                <a:ea typeface="Calistoga"/>
                <a:cs typeface="Calistoga"/>
                <a:sym typeface="Calistoga"/>
              </a:rPr>
              <a:t>Documentation</a:t>
            </a: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May</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June</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July</a:t>
            </a:r>
            <a:endParaRPr dirty="0">
              <a:solidFill>
                <a:schemeClr val="lt2"/>
              </a:solidFill>
              <a:latin typeface="Calistoga"/>
              <a:ea typeface="Calistoga"/>
              <a:cs typeface="Calistoga"/>
              <a:sym typeface="Calistoga"/>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9;p47"/>
          <p:cNvSpPr/>
          <p:nvPr/>
        </p:nvSpPr>
        <p:spPr>
          <a:xfrm>
            <a:off x="3737742"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69;p47">
            <a:extLst>
              <a:ext uri="{FF2B5EF4-FFF2-40B4-BE49-F238E27FC236}">
                <a16:creationId xmlns:a16="http://schemas.microsoft.com/office/drawing/2014/main"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9;p47">
            <a:extLst>
              <a:ext uri="{FF2B5EF4-FFF2-40B4-BE49-F238E27FC236}">
                <a16:creationId xmlns:a16="http://schemas.microsoft.com/office/drawing/2014/main"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7374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0-#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0-#ppt_w/2"/>
                                          </p:val>
                                        </p:tav>
                                        <p:tav tm="100000">
                                          <p:val>
                                            <p:strVal val="#ppt_x"/>
                                          </p:val>
                                        </p:tav>
                                      </p:tavLst>
                                    </p:anim>
                                    <p:anim calcmode="lin" valueType="num">
                                      <p:cBhvr additive="base">
                                        <p:cTn id="60" dur="500" fill="hold"/>
                                        <p:tgtEl>
                                          <p:spTgt spid="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0-#ppt_w/2"/>
                                          </p:val>
                                        </p:tav>
                                        <p:tav tm="100000">
                                          <p:val>
                                            <p:strVal val="#ppt_x"/>
                                          </p:val>
                                        </p:tav>
                                      </p:tavLst>
                                    </p:anim>
                                    <p:anim calcmode="lin" valueType="num">
                                      <p:cBhvr additive="base">
                                        <p:cTn id="64" dur="500" fill="hold"/>
                                        <p:tgtEl>
                                          <p:spTgt spid="3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0-#ppt_w/2"/>
                                          </p:val>
                                        </p:tav>
                                        <p:tav tm="100000">
                                          <p:val>
                                            <p:strVal val="#ppt_x"/>
                                          </p:val>
                                        </p:tav>
                                      </p:tavLst>
                                    </p:anim>
                                    <p:anim calcmode="lin" valueType="num">
                                      <p:cBhvr additive="base">
                                        <p:cTn id="76" dur="500" fill="hold"/>
                                        <p:tgtEl>
                                          <p:spTgt spid="3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0-#ppt_w/2"/>
                                          </p:val>
                                        </p:tav>
                                        <p:tav tm="100000">
                                          <p:val>
                                            <p:strVal val="#ppt_x"/>
                                          </p:val>
                                        </p:tav>
                                      </p:tavLst>
                                    </p:anim>
                                    <p:anim calcmode="lin" valueType="num">
                                      <p:cBhvr additive="base">
                                        <p:cTn id="80" dur="500" fill="hold"/>
                                        <p:tgtEl>
                                          <p:spTgt spid="4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6" grpId="0"/>
      <p:bldP spid="37" grpId="0"/>
      <p:bldP spid="38" grpId="0"/>
      <p:bldP spid="41" grpId="0" animBg="1"/>
      <p:bldP spid="47"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a:t>Implementation &amp;</a:t>
            </a:r>
            <a:br>
              <a:rPr lang="en-GB" dirty="0"/>
            </a:br>
            <a:r>
              <a:rPr lang="en-GB" dirty="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07</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We used two levels of authentication, this done in “sign up”. The first level of authentication is creating the user’s account in the Firebase Authentication where we take the user’s email and password. The second level is where we take all the user’s additional information and insert it in the real-time database. </a:t>
            </a:r>
          </a:p>
          <a:p>
            <a:endParaRPr lang="en-US" dirty="0"/>
          </a:p>
          <a:p>
            <a:r>
              <a:rPr lang="en-US" dirty="0"/>
              <a:t>We used two levels of authentication in “sign in”. The first level is authenticating the user credential used Firebase Authentication to get access token and the second one is retrieving the type of the user from the real-time database. </a:t>
            </a:r>
          </a:p>
          <a:p>
            <a:endParaRPr lang="en-US" dirty="0"/>
          </a:p>
          <a:p>
            <a:r>
              <a:rPr lang="en-US" dirty="0"/>
              <a:t>Voice and video calls were implemented using Agora SDK. The normal user requests to make a call in which the server places the channel id in the call queue which is used to open a channel using Agora. Helper selects a call request from the call queue to get the channel id to join the same channel as the user. </a:t>
            </a:r>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chatbot was built using Dialogflow platform to increase the application’s usability. We provided the platform with our training phrases in both the entities and intents. </a:t>
            </a:r>
          </a:p>
          <a:p>
            <a:endParaRPr lang="en-US" dirty="0"/>
          </a:p>
          <a:p>
            <a:r>
              <a:rPr lang="en-US" dirty="0"/>
              <a:t>A session is opened between the user and the chatbot where every response on a user’s query is checked to see if there is an action that should be made or not.</a:t>
            </a:r>
          </a:p>
          <a:p>
            <a:endParaRPr lang="en-US" dirty="0"/>
          </a:p>
          <a:p>
            <a:r>
              <a:rPr lang="en-US" dirty="0"/>
              <a:t>If 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a16="http://schemas.microsoft.com/office/drawing/2014/main"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lnSpc>
                <a:spcPct val="150000"/>
              </a:lnSpc>
              <a:spcAft>
                <a:spcPts val="1200"/>
              </a:spcAft>
            </a:pPr>
            <a:r>
              <a:rPr lang="en-US" sz="1400" dirty="0" err="1">
                <a:uFill>
                  <a:noFill/>
                </a:uFill>
              </a:rPr>
              <a:t>Monqez</a:t>
            </a:r>
            <a:r>
              <a:rPr lang="en-US" sz="1400" dirty="0">
                <a:uFill>
                  <a:noFill/>
                </a:uFill>
              </a:rPr>
              <a: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p>
          <a:p>
            <a:pPr algn="just">
              <a:spcAft>
                <a:spcPts val="1200"/>
              </a:spcAft>
            </a:pPr>
            <a:r>
              <a:rPr lang="en-US" sz="1400" dirty="0">
                <a:uFill>
                  <a:noFill/>
                </a:uFill>
              </a:rPr>
              <a:t>The presence of a chatbot in the application makes the application more useable and easier to use.</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1" end="1"/>
                                            </p:txEl>
                                          </p:spTgt>
                                        </p:tgtEl>
                                        <p:attrNameLst>
                                          <p:attrName>style.visibility</p:attrName>
                                        </p:attrNameLst>
                                      </p:cBhvr>
                                      <p:to>
                                        <p:strVal val="visible"/>
                                      </p:to>
                                    </p:set>
                                    <p:animEffect transition="in" filter="fade">
                                      <p:cBhvr>
                                        <p:cTn id="11" dur="500"/>
                                        <p:tgtEl>
                                          <p:spTgt spid="140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2" end="2"/>
                                            </p:txEl>
                                          </p:spTgt>
                                        </p:tgtEl>
                                        <p:attrNameLst>
                                          <p:attrName>style.visibility</p:attrName>
                                        </p:attrNameLst>
                                      </p:cBhvr>
                                      <p:to>
                                        <p:strVal val="visible"/>
                                      </p:to>
                                    </p:set>
                                    <p:animEffect transition="in" filter="fade">
                                      <p:cBhvr>
                                        <p:cTn id="15" dur="500"/>
                                        <p:tgtEl>
                                          <p:spTgt spid="140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3" end="3"/>
                                            </p:txEl>
                                          </p:spTgt>
                                        </p:tgtEl>
                                        <p:attrNameLst>
                                          <p:attrName>style.visibility</p:attrName>
                                        </p:attrNameLst>
                                      </p:cBhvr>
                                      <p:to>
                                        <p:strVal val="visible"/>
                                      </p:to>
                                    </p:set>
                                    <p:animEffect transition="in" filter="fade">
                                      <p:cBhvr>
                                        <p:cTn id="20" dur="500"/>
                                        <p:tgtEl>
                                          <p:spTgt spid="140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03">
                                            <p:txEl>
                                              <p:pRg st="4" end="4"/>
                                            </p:txEl>
                                          </p:spTgt>
                                        </p:tgtEl>
                                        <p:attrNameLst>
                                          <p:attrName>style.visibility</p:attrName>
                                        </p:attrNameLst>
                                      </p:cBhvr>
                                      <p:to>
                                        <p:strVal val="visible"/>
                                      </p:to>
                                    </p:set>
                                    <p:animEffect transition="in" filter="fade">
                                      <p:cBhvr>
                                        <p:cTn id="24"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a:uFill>
                  <a:noFill/>
                </a:uFill>
              </a:rPr>
              <a:t>Notify its users whenever they are in an accident-prone zone using machine learning so that they would be careful.</a:t>
            </a:r>
          </a:p>
          <a:p>
            <a:pPr algn="just"/>
            <a:endParaRPr lang="en-US" sz="1400" dirty="0"/>
          </a:p>
          <a:p>
            <a:pPr algn="just"/>
            <a:r>
              <a:rPr lang="en-US" sz="1400" dirty="0"/>
              <a:t>Image processing could be used to automatically verify </a:t>
            </a:r>
            <a:r>
              <a:rPr lang="en-US" sz="1400" dirty="0" err="1"/>
              <a:t>Monqez’s</a:t>
            </a:r>
            <a:r>
              <a:rPr lang="en-US" sz="1400" dirty="0"/>
              <a:t> first-aid certificate and national ID images.</a:t>
            </a:r>
          </a:p>
          <a:p>
            <a:pPr algn="just"/>
            <a:endParaRPr lang="en-US" sz="1400" dirty="0"/>
          </a:p>
          <a:p>
            <a:pPr algn="just"/>
            <a:r>
              <a:rPr lang="en-US" sz="1400" dirty="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03">
                                            <p:txEl>
                                              <p:pRg st="4" end="4"/>
                                            </p:txEl>
                                          </p:spTgt>
                                        </p:tgtEl>
                                        <p:attrNameLst>
                                          <p:attrName>style.visibility</p:attrName>
                                        </p:attrNameLst>
                                      </p:cBhvr>
                                      <p:to>
                                        <p:strVal val="visible"/>
                                      </p:to>
                                    </p:set>
                                    <p:animEffect transition="in" filter="fade">
                                      <p:cBhvr>
                                        <p:cTn id="16"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a16="http://schemas.microsoft.com/office/drawing/2014/main"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a16="http://schemas.microsoft.com/office/drawing/2014/main"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a16="http://schemas.microsoft.com/office/drawing/2014/main"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a16="http://schemas.microsoft.com/office/drawing/2014/main"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1" name="Google Shape;501;p40"/>
          <p:cNvSpPr txBox="1">
            <a:spLocks noGrp="1"/>
          </p:cNvSpPr>
          <p:nvPr>
            <p:ph type="title"/>
          </p:nvPr>
        </p:nvSpPr>
        <p:spPr>
          <a:xfrm>
            <a:off x="186813" y="1645215"/>
            <a:ext cx="5205000" cy="12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600" dirty="0"/>
              <a:t>Motivation</a:t>
            </a:r>
            <a:endParaRPr sz="6600" dirty="0"/>
          </a:p>
        </p:txBody>
      </p:sp>
      <p:grpSp>
        <p:nvGrpSpPr>
          <p:cNvPr id="514" name="Google Shape;514;p40"/>
          <p:cNvGrpSpPr/>
          <p:nvPr/>
        </p:nvGrpSpPr>
        <p:grpSpPr>
          <a:xfrm>
            <a:off x="7878727" y="3625201"/>
            <a:ext cx="799721" cy="995094"/>
            <a:chOff x="7878727" y="3625201"/>
            <a:chExt cx="799721" cy="995094"/>
          </a:xfrm>
        </p:grpSpPr>
        <p:sp>
          <p:nvSpPr>
            <p:cNvPr id="515" name="Google Shape;515;p40"/>
            <p:cNvSpPr/>
            <p:nvPr/>
          </p:nvSpPr>
          <p:spPr>
            <a:xfrm rot="226367" flipH="1">
              <a:off x="7910192" y="3648781"/>
              <a:ext cx="742920" cy="793881"/>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rot="226367" flipH="1">
              <a:off x="7908016" y="3686045"/>
              <a:ext cx="695602" cy="912356"/>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90B40D91-2DDC-4A0B-877C-E84BB82A5106}"/>
              </a:ext>
            </a:extLst>
          </p:cNvPr>
          <p:cNvSpPr/>
          <p:nvPr/>
        </p:nvSpPr>
        <p:spPr>
          <a:xfrm>
            <a:off x="7551174" y="3219339"/>
            <a:ext cx="1258529" cy="1667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F2E11D5-6332-4E5B-8C8C-8D01822F1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3246" y="658530"/>
            <a:ext cx="3339635" cy="4484970"/>
          </a:xfrm>
          <a:prstGeom prst="rect">
            <a:avLst/>
          </a:prstGeom>
        </p:spPr>
      </p:pic>
    </p:spTree>
    <p:extLst>
      <p:ext uri="{BB962C8B-B14F-4D97-AF65-F5344CB8AC3E}">
        <p14:creationId xmlns:p14="http://schemas.microsoft.com/office/powerpoint/2010/main" val="1797617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435">
                                          <p:stCondLst>
                                            <p:cond delay="0"/>
                                          </p:stCondLst>
                                        </p:cTn>
                                        <p:tgtEl>
                                          <p:spTgt spid="6"/>
                                        </p:tgtEl>
                                      </p:cBhvr>
                                    </p:animEffect>
                                    <p:anim calcmode="lin" valueType="num">
                                      <p:cBhvr>
                                        <p:cTn id="8" dur="1367"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
                                        </p:tgtEl>
                                        <p:attrNameLst>
                                          <p:attrName>ppt_y</p:attrName>
                                        </p:attrNameLst>
                                      </p:cBhvr>
                                      <p:tavLst>
                                        <p:tav tm="0" fmla="#ppt_y-sin(pi*$)/81">
                                          <p:val>
                                            <p:fltVal val="0"/>
                                          </p:val>
                                        </p:tav>
                                        <p:tav tm="100000">
                                          <p:val>
                                            <p:fltVal val="1"/>
                                          </p:val>
                                        </p:tav>
                                      </p:tavLst>
                                    </p:anim>
                                    <p:animScale>
                                      <p:cBhvr>
                                        <p:cTn id="13" dur="20">
                                          <p:stCondLst>
                                            <p:cond delay="487"/>
                                          </p:stCondLst>
                                        </p:cTn>
                                        <p:tgtEl>
                                          <p:spTgt spid="6"/>
                                        </p:tgtEl>
                                      </p:cBhvr>
                                      <p:to x="100000" y="60000"/>
                                    </p:animScale>
                                    <p:animScale>
                                      <p:cBhvr>
                                        <p:cTn id="14" dur="124" decel="50000">
                                          <p:stCondLst>
                                            <p:cond delay="507"/>
                                          </p:stCondLst>
                                        </p:cTn>
                                        <p:tgtEl>
                                          <p:spTgt spid="6"/>
                                        </p:tgtEl>
                                      </p:cBhvr>
                                      <p:to x="100000" y="100000"/>
                                    </p:animScale>
                                    <p:animScale>
                                      <p:cBhvr>
                                        <p:cTn id="15" dur="20">
                                          <p:stCondLst>
                                            <p:cond delay="984"/>
                                          </p:stCondLst>
                                        </p:cTn>
                                        <p:tgtEl>
                                          <p:spTgt spid="6"/>
                                        </p:tgtEl>
                                      </p:cBhvr>
                                      <p:to x="100000" y="80000"/>
                                    </p:animScale>
                                    <p:animScale>
                                      <p:cBhvr>
                                        <p:cTn id="16" dur="124" decel="50000">
                                          <p:stCondLst>
                                            <p:cond delay="1004"/>
                                          </p:stCondLst>
                                        </p:cTn>
                                        <p:tgtEl>
                                          <p:spTgt spid="6"/>
                                        </p:tgtEl>
                                      </p:cBhvr>
                                      <p:to x="100000" y="100000"/>
                                    </p:animScale>
                                    <p:animScale>
                                      <p:cBhvr>
                                        <p:cTn id="17" dur="20">
                                          <p:stCondLst>
                                            <p:cond delay="1231"/>
                                          </p:stCondLst>
                                        </p:cTn>
                                        <p:tgtEl>
                                          <p:spTgt spid="6"/>
                                        </p:tgtEl>
                                      </p:cBhvr>
                                      <p:to x="100000" y="90000"/>
                                    </p:animScale>
                                    <p:animScale>
                                      <p:cBhvr>
                                        <p:cTn id="18" dur="124" decel="50000">
                                          <p:stCondLst>
                                            <p:cond delay="1251"/>
                                          </p:stCondLst>
                                        </p:cTn>
                                        <p:tgtEl>
                                          <p:spTgt spid="6"/>
                                        </p:tgtEl>
                                      </p:cBhvr>
                                      <p:to x="100000" y="100000"/>
                                    </p:animScale>
                                    <p:animScale>
                                      <p:cBhvr>
                                        <p:cTn id="19" dur="20">
                                          <p:stCondLst>
                                            <p:cond delay="1356"/>
                                          </p:stCondLst>
                                        </p:cTn>
                                        <p:tgtEl>
                                          <p:spTgt spid="6"/>
                                        </p:tgtEl>
                                      </p:cBhvr>
                                      <p:to x="100000" y="95000"/>
                                    </p:animScale>
                                    <p:animScale>
                                      <p:cBhvr>
                                        <p:cTn id="20" dur="124" decel="50000">
                                          <p:stCondLst>
                                            <p:cond delay="137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a16="http://schemas.microsoft.com/office/drawing/2014/main"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a16="http://schemas.microsoft.com/office/drawing/2014/main"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a16="http://schemas.microsoft.com/office/drawing/2014/main"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a16="http://schemas.microsoft.com/office/drawing/2014/main" id="{F46E889B-BD1A-4450-A3DE-9C6B85681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a16="http://schemas.microsoft.com/office/drawing/2014/main"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Proposed Solution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992</TotalTime>
  <Words>1603</Words>
  <Application>Microsoft Office PowerPoint</Application>
  <PresentationFormat>On-screen Show (16:9)</PresentationFormat>
  <Paragraphs>218</Paragraphs>
  <Slides>40</Slides>
  <Notes>29</Notes>
  <HiddenSlides>2</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Open Sans</vt:lpstr>
      <vt:lpstr>Cambria</vt:lpstr>
      <vt:lpstr>Bahnschrift Light</vt:lpstr>
      <vt:lpstr>Calistoga</vt:lpstr>
      <vt:lpstr>Roboto Condensed Light</vt:lpstr>
      <vt:lpstr>Lato</vt:lpstr>
      <vt:lpstr>Fredoka One</vt:lpstr>
      <vt:lpstr>Arial</vt:lpstr>
      <vt:lpstr>BioRhyme</vt:lpstr>
      <vt:lpstr>Source Sans Pro</vt:lpstr>
      <vt:lpstr>Great Poetry Reading Day by Slidesgo</vt:lpstr>
      <vt:lpstr>Monqez</vt:lpstr>
      <vt:lpstr>Introduction</vt:lpstr>
      <vt:lpstr>Background</vt:lpstr>
      <vt:lpstr>Problem Definition</vt:lpstr>
      <vt:lpstr>Motivation</vt:lpstr>
      <vt:lpstr>01</vt:lpstr>
      <vt:lpstr>03</vt:lpstr>
      <vt:lpstr>Proposed Solution</vt:lpstr>
      <vt:lpstr>Related Works</vt:lpstr>
      <vt:lpstr>PowerPoint Presentation</vt:lpstr>
      <vt:lpstr>PowerPoint Presentation</vt:lpstr>
      <vt:lpstr>PowerPoint Presentation</vt:lpstr>
      <vt:lpstr>Project Specification</vt:lpstr>
      <vt:lpstr>Functional Requirements</vt:lpstr>
      <vt:lpstr>Non-functional Requirements</vt:lpstr>
      <vt:lpstr>Tools</vt:lpstr>
      <vt:lpstr>Used Tools</vt:lpstr>
      <vt:lpstr>Used Tools</vt:lpstr>
      <vt:lpstr>System Design</vt:lpstr>
      <vt:lpstr>System Architecture</vt:lpstr>
      <vt:lpstr>Entity Relationship Diagram (ERD)</vt:lpstr>
      <vt:lpstr>Class Diagram</vt:lpstr>
      <vt:lpstr>Use case  Diagram</vt:lpstr>
      <vt:lpstr>Sample Use Case</vt:lpstr>
      <vt:lpstr>Sequence Diagram</vt:lpstr>
      <vt:lpstr>Sequence Diagram</vt:lpstr>
      <vt:lpstr>Gantt Chart</vt:lpstr>
      <vt:lpstr>PowerPoint Presentation</vt:lpstr>
      <vt:lpstr>PowerPoint Presentation</vt:lpstr>
      <vt:lpstr>PowerPoint Presentation</vt:lpstr>
      <vt:lpstr>Implementation &amp; Testing</vt:lpstr>
      <vt:lpstr>Implementation</vt:lpstr>
      <vt:lpstr>Implementation</vt:lpstr>
      <vt:lpstr>User Story Sample</vt:lpstr>
      <vt:lpstr>Conclusion</vt:lpstr>
      <vt:lpstr>Future Work</vt:lpstr>
      <vt:lpstr>Monqez Demo</vt:lpstr>
      <vt:lpstr>Monqez Demo</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Ehab Fawzy</cp:lastModifiedBy>
  <cp:revision>109</cp:revision>
  <dcterms:modified xsi:type="dcterms:W3CDTF">2021-07-18T14:05:32Z</dcterms:modified>
</cp:coreProperties>
</file>